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8" r:id="rId6"/>
    <p:sldId id="263" r:id="rId7"/>
    <p:sldId id="280" r:id="rId8"/>
    <p:sldId id="272" r:id="rId9"/>
    <p:sldId id="271" r:id="rId10"/>
    <p:sldId id="281" r:id="rId11"/>
    <p:sldId id="275" r:id="rId12"/>
    <p:sldId id="279" r:id="rId13"/>
    <p:sldId id="276" r:id="rId14"/>
    <p:sldId id="277" r:id="rId15"/>
  </p:sldIdLst>
  <p:sldSz cx="18288000" cy="10287000"/>
  <p:notesSz cx="6858000" cy="9144000"/>
  <p:embeddedFontLst>
    <p:embeddedFont>
      <p:font typeface="Arial Black" panose="020B0A04020102020204" pitchFamily="34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 Classic" panose="020B0604020202020204" charset="0"/>
      <p:regular r:id="rId21"/>
    </p:embeddedFont>
    <p:embeddedFont>
      <p:font typeface="Montserrat Classic Bold" panose="020B0604020202020204" charset="0"/>
      <p:regular r:id="rId22"/>
    </p:embeddedFont>
    <p:embeddedFont>
      <p:font typeface="Montserrat Light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F2C"/>
    <a:srgbClr val="B6A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22" autoAdjust="0"/>
  </p:normalViewPr>
  <p:slideViewPr>
    <p:cSldViewPr>
      <p:cViewPr varScale="1">
        <p:scale>
          <a:sx n="48" d="100"/>
          <a:sy n="48" d="100"/>
        </p:scale>
        <p:origin x="66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fif"/><Relationship Id="rId3" Type="http://schemas.openxmlformats.org/officeDocument/2006/relationships/image" Target="../media/image4.jpeg"/><Relationship Id="rId7" Type="http://schemas.openxmlformats.org/officeDocument/2006/relationships/image" Target="../media/image7.jf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fif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5.jpeg"/><Relationship Id="rId9" Type="http://schemas.openxmlformats.org/officeDocument/2006/relationships/image" Target="../media/image9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24993" y="5967575"/>
            <a:ext cx="19537985" cy="511828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30869" b="33191"/>
          <a:stretch>
            <a:fillRect/>
          </a:stretch>
        </p:blipFill>
        <p:spPr>
          <a:xfrm>
            <a:off x="-780803" y="6479403"/>
            <a:ext cx="19849606" cy="475289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185545" y="1505078"/>
            <a:ext cx="6388758" cy="3558443"/>
            <a:chOff x="0" y="-47625"/>
            <a:chExt cx="8518344" cy="4744591"/>
          </a:xfrm>
        </p:grpSpPr>
        <p:sp>
          <p:nvSpPr>
            <p:cNvPr id="5" name="TextBox 5"/>
            <p:cNvSpPr txBox="1"/>
            <p:nvPr/>
          </p:nvSpPr>
          <p:spPr>
            <a:xfrm>
              <a:off x="0" y="1196483"/>
              <a:ext cx="8518344" cy="231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507"/>
                </a:lnSpc>
              </a:pPr>
              <a:r>
                <a:rPr lang="en-US" sz="12507" spc="250">
                  <a:solidFill>
                    <a:srgbClr val="EDF0ED"/>
                  </a:solidFill>
                  <a:latin typeface="Montserrat Classic Bold"/>
                </a:rPr>
                <a:t>PHOS</a:t>
              </a:r>
              <a:r>
                <a:rPr lang="en-US" sz="12507" spc="250">
                  <a:solidFill>
                    <a:srgbClr val="F8CF2C"/>
                  </a:solidFill>
                  <a:latin typeface="Montserrat Classic Bold"/>
                </a:rPr>
                <a:t>4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040065"/>
              <a:ext cx="8518344" cy="656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26"/>
                </a:lnSpc>
              </a:pPr>
              <a:r>
                <a:rPr lang="en-US" sz="3097" spc="123">
                  <a:solidFill>
                    <a:srgbClr val="FFFEE6"/>
                  </a:solidFill>
                  <a:latin typeface="Montserrat Classic"/>
                </a:rPr>
                <a:t>BANDTEC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518344" cy="708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45"/>
                </a:lnSpc>
              </a:pPr>
              <a:r>
                <a:rPr lang="en-US" sz="3573" spc="178" dirty="0">
                  <a:solidFill>
                    <a:srgbClr val="FFFEE6"/>
                  </a:solidFill>
                  <a:latin typeface="Montserrat Classic"/>
                </a:rPr>
                <a:t>SPRINT 2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084437" y="-201819"/>
            <a:ext cx="6269982" cy="61693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31213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656996" y="3339944"/>
            <a:ext cx="11763604" cy="45719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648796" y="1082916"/>
            <a:ext cx="12076604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BANCO DE DADOS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16241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573512"/>
            <a:ext cx="5109458" cy="268478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67184" y="3459639"/>
            <a:ext cx="760346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DADOS DO PROJETO</a:t>
            </a:r>
          </a:p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MODELO LÓGICO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8134" y="19151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1" y="3486390"/>
            <a:ext cx="10134600" cy="607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21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075" y="-76562"/>
            <a:ext cx="7642225" cy="4390238"/>
            <a:chOff x="0" y="-38100"/>
            <a:chExt cx="10189633" cy="5853650"/>
          </a:xfrm>
        </p:grpSpPr>
        <p:sp>
          <p:nvSpPr>
            <p:cNvPr id="3" name="AutoShape 3"/>
            <p:cNvSpPr/>
            <p:nvPr/>
          </p:nvSpPr>
          <p:spPr>
            <a:xfrm>
              <a:off x="883" y="4629593"/>
              <a:ext cx="10176933" cy="101600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83" y="1115509"/>
              <a:ext cx="10188750" cy="304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SIMULADOR DO SENSOR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222567"/>
              <a:ext cx="10137950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l">
                <a:lnSpc>
                  <a:spcPts val="3919"/>
                </a:lnSpc>
                <a:buFont typeface="Arial" panose="020B0604020202020204" pitchFamily="34" charset="0"/>
                <a:buChar char="•"/>
              </a:pPr>
              <a:r>
                <a:rPr lang="en-US" sz="2800" spc="70" dirty="0">
                  <a:solidFill>
                    <a:srgbClr val="FFFEE6"/>
                  </a:solidFill>
                  <a:latin typeface="Montserrat Classic"/>
                </a:rPr>
                <a:t>GRAFÍCOS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18875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795960"/>
            <a:ext cx="6233773" cy="246234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5375"/>
            <a:ext cx="9115128" cy="226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BACKLOG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9362" y="5994587"/>
            <a:ext cx="3263713" cy="32637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44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PLANILHA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  <p:extLst>
      <p:ext uri="{BB962C8B-B14F-4D97-AF65-F5344CB8AC3E}">
        <p14:creationId xmlns:p14="http://schemas.microsoft.com/office/powerpoint/2010/main" val="60430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4220"/>
            <a:ext cx="9115128" cy="227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REPOSITÓRIO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63212" y="5535699"/>
            <a:ext cx="2921508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44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PLANILHA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82301" y="7288533"/>
            <a:ext cx="4723932" cy="47239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083228" y="-1699326"/>
            <a:ext cx="10401535" cy="1040153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3298398" y="4367945"/>
            <a:ext cx="10401535" cy="1040153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980196" y="-3130194"/>
            <a:ext cx="5765132" cy="576513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93537" y="4736336"/>
            <a:ext cx="2380917" cy="23809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103137" y="1095375"/>
            <a:ext cx="6593813" cy="1151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OBRIGADO!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18861" y="2558738"/>
            <a:ext cx="8687554" cy="180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9"/>
              </a:lnSpc>
            </a:pPr>
            <a:r>
              <a:rPr lang="en-US" sz="3442" spc="86">
                <a:solidFill>
                  <a:srgbClr val="EDF0ED"/>
                </a:solidFill>
                <a:latin typeface="Montserrat Classic"/>
              </a:rPr>
              <a:t>PHOS</a:t>
            </a:r>
            <a:r>
              <a:rPr lang="en-US" sz="3442" spc="86">
                <a:solidFill>
                  <a:srgbClr val="F8CF2C"/>
                </a:solidFill>
                <a:latin typeface="Montserrat Classic"/>
              </a:rPr>
              <a:t>4 - "SUSTENTABILIDADE E CONSUMO CONSCIENTE ANDAM JUNTOS!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alphaModFix amt="18000"/>
          </a:blip>
          <a:srcRect/>
          <a:stretch>
            <a:fillRect/>
          </a:stretch>
        </p:blipFill>
        <p:spPr>
          <a:xfrm>
            <a:off x="-1427348" y="-630748"/>
            <a:ext cx="9308611" cy="9159275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7259300" y="-1905902"/>
            <a:ext cx="2934602" cy="293460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9062" y="8528527"/>
            <a:ext cx="3441440" cy="128147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099719" y="94528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 t="33428" b="27664"/>
          <a:stretch>
            <a:fillRect/>
          </a:stretch>
        </p:blipFill>
        <p:spPr>
          <a:xfrm>
            <a:off x="202499" y="75153"/>
            <a:ext cx="19577438" cy="506834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9612" y="6572272"/>
            <a:ext cx="2708387" cy="286079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24212" y="6540015"/>
            <a:ext cx="2793375" cy="299447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55724" y="927600"/>
            <a:ext cx="7424505" cy="86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1"/>
              </a:lnSpc>
            </a:pPr>
            <a:r>
              <a:rPr lang="en-US" sz="5601" spc="112" dirty="0">
                <a:solidFill>
                  <a:srgbClr val="F8CF2C"/>
                </a:solidFill>
                <a:latin typeface="Montserrat Classic Bold"/>
              </a:rPr>
              <a:t>COLABORADORES</a:t>
            </a:r>
            <a:r>
              <a:rPr lang="en-US" sz="5601" spc="112" dirty="0">
                <a:solidFill>
                  <a:srgbClr val="252827"/>
                </a:solidFill>
                <a:latin typeface="Montserrat Classic Bold"/>
              </a:rPr>
              <a:t>: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56518" y="5438231"/>
            <a:ext cx="3733799" cy="1540372"/>
            <a:chOff x="0" y="-57149"/>
            <a:chExt cx="2306041" cy="205382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49"/>
              <a:ext cx="2306041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Beatriz Campos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35015"/>
              <a:ext cx="2306041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72170"/>
              <a:ext cx="2306041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94030" y="5473189"/>
            <a:ext cx="2899542" cy="1540372"/>
            <a:chOff x="0" y="-57149"/>
            <a:chExt cx="1886480" cy="205382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49"/>
              <a:ext cx="1886480" cy="1926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Carlos Eduardo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535015"/>
              <a:ext cx="188648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72170"/>
              <a:ext cx="188648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61228" y="9516740"/>
            <a:ext cx="3279598" cy="1540372"/>
            <a:chOff x="0" y="-57149"/>
            <a:chExt cx="3248219" cy="2053829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57149"/>
              <a:ext cx="3248219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Luis Fernando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535015"/>
              <a:ext cx="3248219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72170"/>
              <a:ext cx="3248219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174809" y="5438231"/>
            <a:ext cx="3648480" cy="1540372"/>
            <a:chOff x="0" y="-57149"/>
            <a:chExt cx="3418532" cy="205382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49"/>
              <a:ext cx="3418532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Franklin da Silva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535015"/>
              <a:ext cx="3418532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772170"/>
              <a:ext cx="3418532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337039" y="9516740"/>
            <a:ext cx="5938753" cy="1414673"/>
            <a:chOff x="-3038370" y="110450"/>
            <a:chExt cx="5615587" cy="1886230"/>
          </a:xfrm>
        </p:grpSpPr>
        <p:sp>
          <p:nvSpPr>
            <p:cNvPr id="34" name="TextBox 34"/>
            <p:cNvSpPr txBox="1"/>
            <p:nvPr/>
          </p:nvSpPr>
          <p:spPr>
            <a:xfrm>
              <a:off x="-3038370" y="110450"/>
              <a:ext cx="2577217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 err="1">
                  <a:solidFill>
                    <a:srgbClr val="F8CF2C"/>
                  </a:solidFill>
                  <a:latin typeface="Montserrat Classic"/>
                </a:rPr>
                <a:t>Matheus</a:t>
              </a: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 Silva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535015"/>
              <a:ext cx="2577217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772170"/>
              <a:ext cx="2577217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904526" y="5472547"/>
            <a:ext cx="3309959" cy="1540372"/>
            <a:chOff x="0" y="-57149"/>
            <a:chExt cx="1859440" cy="2053829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57149"/>
              <a:ext cx="1859440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Isabella </a:t>
              </a:r>
              <a:r>
                <a:rPr lang="en-US" sz="2800" spc="70" dirty="0" err="1">
                  <a:solidFill>
                    <a:srgbClr val="F8CF2C"/>
                  </a:solidFill>
                  <a:latin typeface="Montserrat Classic"/>
                </a:rPr>
                <a:t>Pires</a:t>
              </a:r>
              <a:endParaRPr lang="en-US" sz="2800" spc="70" dirty="0">
                <a:solidFill>
                  <a:srgbClr val="F8CF2C"/>
                </a:solidFill>
                <a:latin typeface="Montserrat Classic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535015"/>
              <a:ext cx="185944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772170"/>
              <a:ext cx="185944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218294" y="9640389"/>
            <a:ext cx="3561510" cy="1540372"/>
            <a:chOff x="0" y="-57149"/>
            <a:chExt cx="1945686" cy="2053829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57149"/>
              <a:ext cx="1945686" cy="1926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Pedro Henrique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535015"/>
              <a:ext cx="1945686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772170"/>
              <a:ext cx="1945686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080513" y="6898373"/>
            <a:ext cx="2320962" cy="2283727"/>
          </a:xfrm>
          <a:prstGeom prst="rect">
            <a:avLst/>
          </a:prstGeom>
        </p:spPr>
      </p:pic>
      <p:sp>
        <p:nvSpPr>
          <p:cNvPr id="47" name="AutoShape 4" descr="blob:https://web.whatsapp.com/6329a5fb-e8f9-43c0-99ea-165c0242995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36" y="2300967"/>
            <a:ext cx="2691549" cy="2808287"/>
          </a:xfrm>
          <a:prstGeom prst="rect">
            <a:avLst/>
          </a:prstGeom>
        </p:spPr>
      </p:pic>
      <p:pic>
        <p:nvPicPr>
          <p:cNvPr id="49" name="Imagem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9108" y="2239422"/>
            <a:ext cx="2743772" cy="2808287"/>
          </a:xfrm>
          <a:prstGeom prst="rect">
            <a:avLst/>
          </a:prstGeom>
        </p:spPr>
      </p:pic>
      <p:pic>
        <p:nvPicPr>
          <p:cNvPr id="50" name="Imagem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440" y="2247042"/>
            <a:ext cx="2693430" cy="2855678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91" y="2316502"/>
            <a:ext cx="2702873" cy="2865273"/>
          </a:xfrm>
          <a:prstGeom prst="rect">
            <a:avLst/>
          </a:prstGeom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4600" y="6474094"/>
            <a:ext cx="2628900" cy="31199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6430" t="33771" r="5224" b="3317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181237"/>
            <a:ext cx="16209357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4"/>
              </a:lnSpc>
            </a:pPr>
            <a:endParaRPr dirty="0"/>
          </a:p>
          <a:p>
            <a:pPr algn="ctr">
              <a:lnSpc>
                <a:spcPts val="4494"/>
              </a:lnSpc>
            </a:pP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A PHOS4 tem 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intuito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controlar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a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luminosidade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ambientes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corporativos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visando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não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somente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menor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consumo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energia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como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também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bem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estar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dos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funcionários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e a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sustentabilidade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.</a:t>
            </a:r>
          </a:p>
          <a:p>
            <a:pPr algn="ctr">
              <a:lnSpc>
                <a:spcPts val="4494"/>
              </a:lnSpc>
            </a:pP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No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Brasil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73% das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empresas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não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sobrevivem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mais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do que 2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anos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no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mercado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devido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à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má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gestão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gasto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excessivos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71895" y="7000148"/>
            <a:ext cx="1791542" cy="179154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48000" y="800100"/>
            <a:ext cx="1320261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Contexto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03137" y="1028700"/>
            <a:ext cx="10156163" cy="3893314"/>
            <a:chOff x="0" y="0"/>
            <a:chExt cx="13541550" cy="5191085"/>
          </a:xfrm>
        </p:grpSpPr>
        <p:sp>
          <p:nvSpPr>
            <p:cNvPr id="3" name="TextBox 3"/>
            <p:cNvSpPr txBox="1"/>
            <p:nvPr/>
          </p:nvSpPr>
          <p:spPr>
            <a:xfrm>
              <a:off x="0" y="66675"/>
              <a:ext cx="13541550" cy="304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 dirty="0">
                  <a:solidFill>
                    <a:srgbClr val="F8CF2C"/>
                  </a:solidFill>
                  <a:latin typeface="Montserrat Classic Bold"/>
                </a:rPr>
                <a:t>DAYLIGHT HARVESTING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01500"/>
              <a:ext cx="135415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389361"/>
              <a:ext cx="1354155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spc="140">
                  <a:solidFill>
                    <a:srgbClr val="F8CF2C"/>
                  </a:solidFill>
                  <a:latin typeface="Montserrat Classic Bold"/>
                </a:rPr>
                <a:t>Tecnologia x Sustentabilidade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5400000">
            <a:off x="-2947576" y="1713122"/>
            <a:ext cx="11183272" cy="6860755"/>
          </a:xfrm>
          <a:prstGeom prst="rect">
            <a:avLst/>
          </a:prstGeom>
          <a:solidFill>
            <a:srgbClr val="FFE169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784923" y="212714"/>
            <a:ext cx="9627246" cy="962724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90912" y="4756451"/>
            <a:ext cx="4501849" cy="45018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1643869" y="1244599"/>
            <a:ext cx="11145172" cy="7797799"/>
          </a:xfrm>
          <a:prstGeom prst="rect">
            <a:avLst/>
          </a:prstGeom>
          <a:solidFill>
            <a:srgbClr val="25282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00010" y="3917560"/>
            <a:ext cx="1282914" cy="18728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05037" y="1028700"/>
            <a:ext cx="1872860" cy="18728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05037" y="6806421"/>
            <a:ext cx="1872860" cy="187286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992387" y="1358070"/>
            <a:ext cx="6917663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Analise posterior e levantamento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92387" y="4284345"/>
            <a:ext cx="6917663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Implantação de soluções de IoT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92387" y="7135791"/>
            <a:ext cx="6917663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Reduzir os gastos com energia elétrica referente a iluminação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39042" y="2832426"/>
            <a:ext cx="7356056" cy="4783443"/>
            <a:chOff x="-415938" y="215060"/>
            <a:chExt cx="9808074" cy="6377924"/>
          </a:xfrm>
        </p:grpSpPr>
        <p:sp>
          <p:nvSpPr>
            <p:cNvPr id="10" name="TextBox 10"/>
            <p:cNvSpPr txBox="1"/>
            <p:nvPr/>
          </p:nvSpPr>
          <p:spPr>
            <a:xfrm>
              <a:off x="-415938" y="215060"/>
              <a:ext cx="9808074" cy="13474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6600" spc="160" dirty="0">
                  <a:solidFill>
                    <a:srgbClr val="F8CF2C"/>
                  </a:solidFill>
                  <a:latin typeface="Montserrat Classic Bold"/>
                </a:rPr>
                <a:t>Implementação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45924"/>
              <a:ext cx="7039150" cy="3147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Iluminação inteligente para </a:t>
              </a:r>
            </a:p>
            <a:p>
              <a:pPr algn="l"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escritórios corporativos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78706"/>
            <a:ext cx="10156163" cy="2868468"/>
            <a:chOff x="0" y="66675"/>
            <a:chExt cx="13541550" cy="3824623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3541550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endParaRPr lang="en-US" sz="8000" spc="160" dirty="0">
                <a:solidFill>
                  <a:srgbClr val="252827"/>
                </a:solidFill>
                <a:latin typeface="Montserrat Classic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401713"/>
              <a:ext cx="135415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47335"/>
              <a:ext cx="13541550" cy="691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5"/>
                </a:lnSpc>
              </a:pPr>
              <a:endParaRPr lang="en-US" sz="3450" spc="138" dirty="0">
                <a:solidFill>
                  <a:srgbClr val="252827"/>
                </a:solidFill>
                <a:latin typeface="Montserrat Classic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322837" y="9486900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95326"/>
          </a:xfrm>
          <a:prstGeom prst="rect">
            <a:avLst/>
          </a:prstGeom>
        </p:spPr>
      </p:pic>
      <p:sp>
        <p:nvSpPr>
          <p:cNvPr id="3" name="TextBox 7"/>
          <p:cNvSpPr txBox="1"/>
          <p:nvPr/>
        </p:nvSpPr>
        <p:spPr>
          <a:xfrm>
            <a:off x="12322837" y="9486900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  <p:extLst>
      <p:ext uri="{BB962C8B-B14F-4D97-AF65-F5344CB8AC3E}">
        <p14:creationId xmlns:p14="http://schemas.microsoft.com/office/powerpoint/2010/main" val="3950256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0" y="3698945"/>
            <a:ext cx="7603859" cy="75912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0" y="1104900"/>
            <a:ext cx="8575015" cy="2245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66"/>
              </a:lnSpc>
            </a:pPr>
            <a:r>
              <a:rPr lang="en-US" sz="7969" spc="159">
                <a:solidFill>
                  <a:srgbClr val="F8CF2C"/>
                </a:solidFill>
                <a:latin typeface="Montserrat Classic Bold"/>
              </a:rPr>
              <a:t>SITE INSTITUCIONAL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4127547"/>
            <a:ext cx="7574732" cy="150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>
                <a:solidFill>
                  <a:srgbClr val="FFFEE6"/>
                </a:solidFill>
                <a:latin typeface="Montserrat Classic"/>
              </a:rPr>
              <a:t>SITE LOCAL</a:t>
            </a:r>
          </a:p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>
                <a:solidFill>
                  <a:srgbClr val="FFFEE6"/>
                </a:solidFill>
                <a:latin typeface="Montserrat Classic"/>
              </a:rPr>
              <a:t>LOGIN E CADASTRO LOCAL</a:t>
            </a:r>
          </a:p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>
                <a:solidFill>
                  <a:srgbClr val="FFFEE6"/>
                </a:solidFill>
                <a:latin typeface="Montserrat Classic"/>
              </a:rPr>
              <a:t>DASHBOARD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8325" y="-38100"/>
            <a:ext cx="7612688" cy="56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2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57400" y="7821699"/>
            <a:ext cx="1828800" cy="1828800"/>
          </a:xfrm>
          <a:prstGeom prst="rect">
            <a:avLst/>
          </a:prstGeom>
        </p:spPr>
      </p:pic>
      <p:sp>
        <p:nvSpPr>
          <p:cNvPr id="10" name="AutoShape 2" descr="HTML 5 Logo - PNG e Vetor - Download de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150" y="7107324"/>
            <a:ext cx="1800225" cy="2543175"/>
          </a:xfrm>
          <a:prstGeom prst="rect">
            <a:avLst/>
          </a:prstGeom>
          <a:noFill/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363" y="6994113"/>
            <a:ext cx="1882055" cy="26563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823200" y="6823951"/>
            <a:ext cx="1808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Arial Black" panose="020B0A04020102020204" pitchFamily="34" charset="0"/>
              </a:rPr>
              <a:t>HTML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199" y="4353084"/>
            <a:ext cx="9240537" cy="5616416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5375"/>
            <a:ext cx="9115128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Analytics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Tabela de alertas</a:t>
            </a:r>
          </a:p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Gráfico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913712"/>
              </p:ext>
            </p:extLst>
          </p:nvPr>
        </p:nvGraphicFramePr>
        <p:xfrm>
          <a:off x="38100" y="4971805"/>
          <a:ext cx="8718264" cy="2415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431">
                  <a:extLst>
                    <a:ext uri="{9D8B030D-6E8A-4147-A177-3AD203B41FA5}">
                      <a16:colId xmlns:a16="http://schemas.microsoft.com/office/drawing/2014/main" val="2313818271"/>
                    </a:ext>
                  </a:extLst>
                </a:gridCol>
                <a:gridCol w="1492037">
                  <a:extLst>
                    <a:ext uri="{9D8B030D-6E8A-4147-A177-3AD203B41FA5}">
                      <a16:colId xmlns:a16="http://schemas.microsoft.com/office/drawing/2014/main" val="1983355933"/>
                    </a:ext>
                  </a:extLst>
                </a:gridCol>
                <a:gridCol w="1568100">
                  <a:extLst>
                    <a:ext uri="{9D8B030D-6E8A-4147-A177-3AD203B41FA5}">
                      <a16:colId xmlns:a16="http://schemas.microsoft.com/office/drawing/2014/main" val="3781846518"/>
                    </a:ext>
                  </a:extLst>
                </a:gridCol>
                <a:gridCol w="1517273">
                  <a:extLst>
                    <a:ext uri="{9D8B030D-6E8A-4147-A177-3AD203B41FA5}">
                      <a16:colId xmlns:a16="http://schemas.microsoft.com/office/drawing/2014/main" val="2840061264"/>
                    </a:ext>
                  </a:extLst>
                </a:gridCol>
                <a:gridCol w="1517273">
                  <a:extLst>
                    <a:ext uri="{9D8B030D-6E8A-4147-A177-3AD203B41FA5}">
                      <a16:colId xmlns:a16="http://schemas.microsoft.com/office/drawing/2014/main" val="3067402818"/>
                    </a:ext>
                  </a:extLst>
                </a:gridCol>
                <a:gridCol w="1386150">
                  <a:extLst>
                    <a:ext uri="{9D8B030D-6E8A-4147-A177-3AD203B41FA5}">
                      <a16:colId xmlns:a16="http://schemas.microsoft.com/office/drawing/2014/main" val="242417881"/>
                    </a:ext>
                  </a:extLst>
                </a:gridCol>
              </a:tblGrid>
              <a:tr h="79208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2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Luminosidade(Lux)</a:t>
                      </a:r>
                      <a:endParaRPr lang="pt-BR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4395"/>
                  </a:ext>
                </a:extLst>
              </a:tr>
              <a:tr h="79208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Crítico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Alerta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Ideal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Ideal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Alerta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Crítico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760343"/>
                  </a:ext>
                </a:extLst>
              </a:tr>
              <a:tr h="83169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u="none" strike="noStrike" dirty="0">
                          <a:effectLst/>
                        </a:rPr>
                        <a:t>500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effectLst/>
                        </a:rPr>
                        <a:t>562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effectLst/>
                        </a:rPr>
                        <a:t>625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687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u="none" strike="noStrike" dirty="0">
                          <a:effectLst/>
                        </a:rPr>
                        <a:t>750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97072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214</Words>
  <Application>Microsoft Office PowerPoint</Application>
  <PresentationFormat>Personalizar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Arial Black</vt:lpstr>
      <vt:lpstr>Montserrat Classic Bold</vt:lpstr>
      <vt:lpstr>Montserrat Classic</vt:lpstr>
      <vt:lpstr>Arial</vt:lpstr>
      <vt:lpstr>Calibri</vt:lpstr>
      <vt:lpstr>Montserrat Light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dc:creator>Aluno</dc:creator>
  <cp:lastModifiedBy>Carlos Eduardo Souza</cp:lastModifiedBy>
  <cp:revision>28</cp:revision>
  <dcterms:created xsi:type="dcterms:W3CDTF">2006-08-16T00:00:00Z</dcterms:created>
  <dcterms:modified xsi:type="dcterms:W3CDTF">2020-10-28T19:42:56Z</dcterms:modified>
  <dc:identifier>DAEIEmMbDkA</dc:identifier>
</cp:coreProperties>
</file>